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  <p:embeddedFont>
      <p:font typeface="Roboto Mon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89CC154-EF88-4DFA-90CB-672F420B1342}">
  <a:tblStyle styleId="{D89CC154-EF88-4DFA-90CB-672F420B134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Oswald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swa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bold.fntdata"/><Relationship Id="rId30" Type="http://schemas.openxmlformats.org/officeDocument/2006/relationships/font" Target="fonts/RobotoMono-regular.fntdata"/><Relationship Id="rId11" Type="http://schemas.openxmlformats.org/officeDocument/2006/relationships/slide" Target="slides/slide5.xml"/><Relationship Id="rId33" Type="http://schemas.openxmlformats.org/officeDocument/2006/relationships/font" Target="fonts/RobotoMon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5b6289974_0_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5b628997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5b628997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5" name="Google Shape;165;g355b6289974_0_2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5b6289974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g355b6289974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9a8a93d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g359a8a93d5d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5b628997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7" name="Google Shape;197;g355b6289974_1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5b628997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g355b6289974_0_1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5b628997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g355b6289974_0_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5b628997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g355b6289974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5b6289974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355b6289974_1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5b6289974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g355b6289974_0_1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5b6289974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g355b6289974_0_2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5d8029797_1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2d5d8029797_1_2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5b62899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g355b6289974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 amt="71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/>
          <p:nvPr/>
        </p:nvSpPr>
        <p:spPr>
          <a:xfrm>
            <a:off x="6983250" y="107500"/>
            <a:ext cx="2808649" cy="1617850"/>
          </a:xfrm>
          <a:custGeom>
            <a:rect b="b" l="l" r="r" t="t"/>
            <a:pathLst>
              <a:path extrusionOk="0" h="1828079" w="3284970">
                <a:moveTo>
                  <a:pt x="0" y="0"/>
                </a:moveTo>
                <a:lnTo>
                  <a:pt x="3284969" y="0"/>
                </a:lnTo>
                <a:lnTo>
                  <a:pt x="3284969" y="1828079"/>
                </a:lnTo>
                <a:lnTo>
                  <a:pt x="0" y="18280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72229" l="-24729" r="-6859" t="0"/>
            </a:stretch>
          </a:blipFill>
          <a:ln>
            <a:noFill/>
          </a:ln>
        </p:spPr>
      </p:sp>
      <p:sp>
        <p:nvSpPr>
          <p:cNvPr id="88" name="Google Shape;88;p13"/>
          <p:cNvSpPr txBox="1"/>
          <p:nvPr/>
        </p:nvSpPr>
        <p:spPr>
          <a:xfrm>
            <a:off x="581711" y="4023715"/>
            <a:ext cx="8572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6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307800" y="1512075"/>
            <a:ext cx="8467800" cy="18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00"/>
              <a:buFont typeface="Arial"/>
              <a:buNone/>
            </a:pPr>
            <a:r>
              <a:rPr b="1" lang="pt-BR" sz="59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Diagnóstico </a:t>
            </a:r>
            <a:r>
              <a:rPr b="1" lang="pt-BR" sz="59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Estratégico e Portfólio de Iniciativas</a:t>
            </a:r>
            <a:endParaRPr b="0" i="0" sz="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584200" y="4860385"/>
            <a:ext cx="3457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pt-BR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MAIO</a:t>
            </a:r>
            <a:r>
              <a:rPr b="1" lang="pt-BR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DE</a:t>
            </a:r>
            <a:r>
              <a:rPr b="1" i="0" lang="pt-BR" sz="120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202</a:t>
            </a:r>
            <a:r>
              <a:rPr b="1" lang="pt-BR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5192700" y="4860375"/>
            <a:ext cx="38121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pt-BR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ASSESSORIA DE PLANEJAMENTO E ORÇAMENTO</a:t>
            </a:r>
            <a:endParaRPr b="1" i="0" sz="140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8" name="Google Shape;168;p22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Diagnóstico estratégico 2025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71" name="Google Shape;171;p22"/>
          <p:cNvSpPr txBox="1"/>
          <p:nvPr/>
        </p:nvSpPr>
        <p:spPr>
          <a:xfrm>
            <a:off x="152401" y="1003350"/>
            <a:ext cx="88602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Processo SEI n.º E:01203.0000001005/2025 (Reservado);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QR Code de acesso:</a:t>
            </a:r>
            <a:r>
              <a:rPr i="0" lang="pt-BR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72" name="Google Shape;172;p22" title="QRCode_Fáci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3775" y="2459925"/>
            <a:ext cx="2373399" cy="2373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4725" y="1737300"/>
            <a:ext cx="2251825" cy="314627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9" name="Google Shape;179;p23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Identidade organizacional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82" name="Google Shape;182;p23"/>
          <p:cNvSpPr txBox="1"/>
          <p:nvPr/>
        </p:nvSpPr>
        <p:spPr>
          <a:xfrm>
            <a:off x="162676" y="1078575"/>
            <a:ext cx="8860200" cy="20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Revisada e homologada junto ao alto comando da corporação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Publicada no 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BGO n.º 078, de 29 de abril de 2025.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pt-BR" sz="1600">
                <a:latin typeface="Roboto Mono"/>
                <a:ea typeface="Roboto Mono"/>
                <a:cs typeface="Roboto Mono"/>
                <a:sym typeface="Roboto Mono"/>
              </a:rPr>
              <a:t>Missão: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 Proteger a vida, o meio ambiente e o patrimônio.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pt-BR" sz="1600">
                <a:latin typeface="Roboto Mono"/>
                <a:ea typeface="Roboto Mono"/>
                <a:cs typeface="Roboto Mono"/>
                <a:sym typeface="Roboto Mono"/>
              </a:rPr>
              <a:t>Visão: 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Até 2029, atuar com inovação e eficiência na prestação de serviços de bombeiro à população alagoana.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○"/>
            </a:pPr>
            <a:r>
              <a:rPr b="1" lang="pt-BR" sz="1600">
                <a:latin typeface="Roboto Mono"/>
                <a:ea typeface="Roboto Mono"/>
                <a:cs typeface="Roboto Mono"/>
                <a:sym typeface="Roboto Mono"/>
              </a:rPr>
              <a:t>Valores: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1921975" y="3077900"/>
            <a:ext cx="2585400" cy="1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Comprometimento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Coragem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Disciplina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Ética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Hierarquia</a:t>
            </a:r>
            <a:endParaRPr sz="170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4466325" y="3077900"/>
            <a:ext cx="2585400" cy="17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Profissionalismo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Tradição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Transparência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Respeito à Vida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Responsabilidade socioambiental</a:t>
            </a:r>
            <a:endParaRPr sz="170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0" name="Google Shape;190;p24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4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Portfólio de iniciativas 2025-2029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2" name="Google Shape;192;p24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93" name="Google Shape;193;p24"/>
          <p:cNvSpPr txBox="1"/>
          <p:nvPr/>
        </p:nvSpPr>
        <p:spPr>
          <a:xfrm>
            <a:off x="162676" y="1078575"/>
            <a:ext cx="8860200" cy="3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Análise e revisão de formulários dos Grupos Técnicos de Trabalho.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Cruzamento com o Diagnóstico Estratégico, Relatórios e Documentos.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Alinhamento externo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○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Governo Federal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2" marL="13716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■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Senasp: PNSPDS 2021-2030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○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Governo Estadual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2" marL="13716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■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SSP/AL: PESPDS 2023-2030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2" marL="13716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■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SEPLAG: Modelo IMGG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○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Lei Orgânica Nacional das PMs e CBMs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●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Benchmarking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 Mono"/>
              <a:buChar char="○"/>
            </a:pPr>
            <a:r>
              <a:rPr lang="pt-BR" sz="1500">
                <a:latin typeface="Roboto Mono"/>
                <a:ea typeface="Roboto Mono"/>
                <a:cs typeface="Roboto Mono"/>
                <a:sym typeface="Roboto Mono"/>
              </a:rPr>
              <a:t>Planos de outras corporações</a:t>
            </a:r>
            <a:endParaRPr i="0" sz="15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525" y="1785175"/>
            <a:ext cx="2683601" cy="268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0" name="Google Shape;200;p25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97" name="Google Shape;97;p14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Organograma do CBMAL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pic>
        <p:nvPicPr>
          <p:cNvPr id="100" name="Google Shape;100;p14" title="Organograma CBMAL 202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Apresentar </a:t>
            </a: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o Diagnóstico Estratégico </a:t>
            </a: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2025</a:t>
            </a: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: processo, importância, metodologia e produto</a:t>
            </a: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; e</a:t>
            </a:r>
            <a:endParaRPr sz="18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</a:pPr>
            <a:r>
              <a:rPr lang="pt-BR" sz="18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Proposta de Portfólio de Iniciativas Estratégicas 2025-2029.</a:t>
            </a:r>
            <a:endParaRPr sz="18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152025" y="464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07" name="Google Shape;107;p15"/>
          <p:cNvSpPr txBox="1"/>
          <p:nvPr/>
        </p:nvSpPr>
        <p:spPr>
          <a:xfrm>
            <a:off x="152400" y="319582"/>
            <a:ext cx="437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Objetivos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47688" y="4878355"/>
            <a:ext cx="32415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MAIO </a:t>
            </a: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DE</a:t>
            </a:r>
            <a:r>
              <a:rPr b="1" i="0" lang="pt-BR" sz="1000" u="none" cap="none" strike="noStrike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 202</a:t>
            </a: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b="1" i="0" sz="12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5536531" y="4802155"/>
            <a:ext cx="3048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ASSESSORIA DE PLANEJAMENTO E ORÇAMENTO</a:t>
            </a:r>
            <a:endParaRPr b="1" i="0" sz="12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/>
          </a:p>
        </p:txBody>
      </p:sp>
      <p:sp>
        <p:nvSpPr>
          <p:cNvPr id="116" name="Google Shape;116;p16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6"/>
          <p:cNvSpPr txBox="1"/>
          <p:nvPr>
            <p:ph idx="4294967295" type="title"/>
          </p:nvPr>
        </p:nvSpPr>
        <p:spPr>
          <a:xfrm>
            <a:off x="165250" y="2065650"/>
            <a:ext cx="1593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14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O Processo de Planejamento Estratégico do CBMAL</a:t>
            </a:r>
            <a:endParaRPr sz="419">
              <a:solidFill>
                <a:srgbClr val="DC1B13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640">
              <a:solidFill>
                <a:srgbClr val="DC1B1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16770" l="0" r="0" t="0"/>
          <a:stretch/>
        </p:blipFill>
        <p:spPr>
          <a:xfrm>
            <a:off x="1473193" y="0"/>
            <a:ext cx="76708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 Mono"/>
              <a:buChar char="●"/>
            </a:pPr>
            <a:r>
              <a:rPr lang="pt-BR" sz="1600"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É o ponto de partida de qualquer processo de planejamento;</a:t>
            </a:r>
            <a:endParaRPr sz="16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Oswald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Fornece uma visão clara do cenário atual da organização;</a:t>
            </a:r>
            <a:endParaRPr sz="16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Identifica forças e fraquezas internas, além de oportunidades e ameaças externas (Análise SWOT);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Favorece decisões mais assertivas, com base em dados e evidências;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Contribui para o engajamento das lideranças; e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Garante coerência entre o diagnóstico e o portfólio de iniciativas.</a:t>
            </a:r>
            <a:endParaRPr sz="1600">
              <a:highlight>
                <a:schemeClr val="lt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24" name="Google Shape;124;p17"/>
          <p:cNvSpPr/>
          <p:nvPr/>
        </p:nvSpPr>
        <p:spPr>
          <a:xfrm>
            <a:off x="152025" y="464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25" name="Google Shape;125;p17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O Papel do diagnóstico estratégico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47688" y="4878355"/>
            <a:ext cx="32415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MAIO DE</a:t>
            </a:r>
            <a:r>
              <a:rPr b="1" i="0" lang="pt-BR" sz="1000" u="none" cap="none" strike="noStrike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 202</a:t>
            </a: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5</a:t>
            </a:r>
            <a:endParaRPr b="1" i="0" sz="12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5536531" y="4802155"/>
            <a:ext cx="3048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0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ASSESSORIA DE PLANEJAMENTO E ORÇAMENTO</a:t>
            </a:r>
            <a:endParaRPr b="1" i="0" sz="12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4" name="Google Shape;134;p18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Metodologia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36" name="Google Shape;136;p18"/>
          <p:cNvGraphicFramePr/>
          <p:nvPr/>
        </p:nvGraphicFramePr>
        <p:xfrm>
          <a:off x="152025" y="107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{D89CC154-EF88-4DFA-90CB-672F420B1342}</a:tableStyleId>
              </a:tblPr>
              <a:tblGrid>
                <a:gridCol w="1761125"/>
                <a:gridCol w="2110500"/>
                <a:gridCol w="2097500"/>
                <a:gridCol w="2891050"/>
              </a:tblGrid>
              <a:tr h="179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METODOLOGIA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FONTE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MÉTODO DE ANÁLISE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SUBPRODUTO</a:t>
                      </a:r>
                      <a:endParaRPr b="1"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557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Revisão bibliográfica e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documental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Literatura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especializada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Sites e documentos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oficiais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Networking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Pesquisa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bibliográfica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Pesquisa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documental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Referencial teórico e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metodológico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Planilha de benchmarking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68500"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Questionários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Externo (população)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Análise quali-quantitativa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</a:t>
                      </a: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ontos fortes e oportunidades de melhoria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53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Interno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(tropa)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vMerge="1"/>
                <a:tc vMerge="1"/>
              </a:tr>
              <a:tr h="3052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Interno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(Cmts de OBMs)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vMerge="1"/>
                <a:tc vMerge="1"/>
              </a:tr>
              <a:tr h="362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Avaliação da gestão estratégica 2020/2024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Plano Estratégico 2020/2024 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Relatórios de gestão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Relatório dos indicadores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Análise quali-quantitativa (oficina)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Análise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documental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Metas alcançadas e lições aprendidas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65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Grupos de trabalho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Especialistas nas áreas temáticas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 critério de cada grupo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Diagnóstico setorial e proposta de intervenção</a:t>
                      </a:r>
                      <a:endParaRPr sz="1100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37" name="Google Shape;137;p18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3" name="Google Shape;143;p19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Metodologia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146" name="Google Shape;146;p19"/>
          <p:cNvSpPr txBox="1"/>
          <p:nvPr/>
        </p:nvSpPr>
        <p:spPr>
          <a:xfrm>
            <a:off x="152401" y="1003350"/>
            <a:ext cx="8860200" cy="3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Consulta ao efetivo: 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BGO n.º 191, de 10 de outubro de 2024;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Consulta aos Comandantes de Unidade: E:01203.0000013857/2024;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Resultado da consulta ao cidadão: </a:t>
            </a: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BGO n.º 019, de 28 de janeiro de 2025;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Relatório de Avaliação Estratégica 2020-2024: BGO n.º 019, de 28 de janeiro de 2025; e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Char char="●"/>
            </a:pPr>
            <a:r>
              <a:rPr lang="pt-BR" sz="1600">
                <a:latin typeface="Roboto Mono"/>
                <a:ea typeface="Roboto Mono"/>
                <a:cs typeface="Roboto Mono"/>
                <a:sym typeface="Roboto Mono"/>
              </a:rPr>
              <a:t>Oficina com os Grupos Técnicos de Trabalho: </a:t>
            </a:r>
            <a:r>
              <a:rPr lang="pt-BR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BGO n.º 181, de 26 de setembro de 2024.</a:t>
            </a:r>
            <a:endParaRPr sz="16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2" name="Google Shape;152;p20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152400" y="319575"/>
            <a:ext cx="8860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300">
                <a:solidFill>
                  <a:srgbClr val="DC1B13"/>
                </a:solidFill>
                <a:latin typeface="Roboto Mono"/>
                <a:ea typeface="Roboto Mono"/>
                <a:cs typeface="Roboto Mono"/>
                <a:sym typeface="Roboto Mono"/>
              </a:rPr>
              <a:t>Fluxograma</a:t>
            </a:r>
            <a:endParaRPr i="0" sz="3300" u="none" cap="none" strike="noStrike">
              <a:solidFill>
                <a:srgbClr val="DC1B1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152025" y="839988"/>
            <a:ext cx="8860221" cy="50619"/>
          </a:xfrm>
          <a:custGeom>
            <a:rect b="b" l="l" r="r" t="t"/>
            <a:pathLst>
              <a:path extrusionOk="0" h="63872" w="10739662">
                <a:moveTo>
                  <a:pt x="0" y="0"/>
                </a:moveTo>
                <a:lnTo>
                  <a:pt x="10739662" y="0"/>
                </a:lnTo>
                <a:lnTo>
                  <a:pt x="10739662" y="63872"/>
                </a:lnTo>
                <a:lnTo>
                  <a:pt x="0" y="63872"/>
                </a:lnTo>
                <a:close/>
              </a:path>
            </a:pathLst>
          </a:custGeom>
          <a:solidFill>
            <a:srgbClr val="DC1B1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pic>
        <p:nvPicPr>
          <p:cNvPr id="155" name="Google Shape;155;p20" title="DIAGNÓSTICO ESTRATÉGICO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550" y="1003350"/>
            <a:ext cx="7435895" cy="407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C1B13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/>
          <p:nvPr/>
        </p:nvSpPr>
        <p:spPr>
          <a:xfrm>
            <a:off x="-10614" y="-7961"/>
            <a:ext cx="9156000" cy="517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78575" lIns="78575" spcFirstLastPara="1" rIns="78575" wrap="square" tIns="7857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1" name="Google Shape;161;p21"/>
          <p:cNvSpPr txBox="1"/>
          <p:nvPr/>
        </p:nvSpPr>
        <p:spPr>
          <a:xfrm>
            <a:off x="565568" y="1003362"/>
            <a:ext cx="80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21" title="Matriz SWOT - CBMAL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